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306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BPD BAŞLARKEN" id="{ACE50F3E-181A-4965-B6DB-6EC983C46A79}">
          <p14:sldIdLst/>
        </p14:section>
        <p14:section name="iş problemlerine çözüm geliştirme" id="{12C21289-0DC2-4718-A2AA-5D58B922D8F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bazı başlangıç soruları" id="{AA3035DB-8BD4-46F9-B8BF-4ABEF7ED4EB8}">
          <p14:sldIdLst>
            <p14:sldId id="265"/>
            <p14:sldId id="266"/>
          </p14:sldIdLst>
        </p14:section>
        <p14:section name="CRISP-DM VERİ BİLİMİ PROJE DÖNGÜSÜ" id="{D21F450F-2930-418E-9863-66F2CE483A3E}">
          <p14:sldIdLst/>
        </p14:section>
        <p14:section name="iş anlayışı" id="{D0EB1093-A193-4035-85AB-D44CCDCE4DF5}">
          <p14:sldIdLst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veriyi anlamak" id="{B677BF79-E4F8-4F21-BFA0-BA01E43E83FE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verinin hazırlanması" id="{2056127C-ACA8-4BEE-BAB5-493F32DBC353}">
          <p14:sldIdLst>
            <p14:sldId id="279"/>
          </p14:sldIdLst>
        </p14:section>
        <p14:section name="modelleme" id="{0F3582DC-FAD2-46D1-B9A9-11D12A7C36E4}">
          <p14:sldIdLst>
            <p14:sldId id="280"/>
          </p14:sldIdLst>
        </p14:section>
        <p14:section name="değerlendirme" id="{7604C70F-71D7-43A7-8B5B-87992AF56F37}">
          <p14:sldIdLst>
            <p14:sldId id="282"/>
            <p14:sldId id="283"/>
          </p14:sldIdLst>
        </p14:section>
        <p14:section name="kullanıma sokmak" id="{B60ECDCA-7590-4EA5-AEFF-B5E17B2DD0A4}">
          <p14:sldIdLst>
            <p14:sldId id="284"/>
          </p14:sldIdLst>
        </p14:section>
        <p14:section name="END SON NOS DNE HEPSİ  OH BE BİTTİ" id="{FC372DD7-DE05-480E-8FBE-387E3C5A9A95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A38AD41-42B3-4515-80F0-99181AC5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2587C78-66EE-4E41-8752-233436117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87EBC50-F56B-41CB-B14A-B9BF383C81EF}"/>
              </a:ext>
            </a:extLst>
          </p:cNvPr>
          <p:cNvSpPr txBox="1"/>
          <p:nvPr/>
        </p:nvSpPr>
        <p:spPr>
          <a:xfrm flipH="1">
            <a:off x="7893733" y="1730326"/>
            <a:ext cx="358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 bilimi için gerekli çalışmaları yok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8D93D0C6-E083-4D8F-B7FF-5694CFF63C33}"/>
              </a:ext>
            </a:extLst>
          </p:cNvPr>
          <p:cNvSpPr txBox="1"/>
          <p:nvPr/>
        </p:nvSpPr>
        <p:spPr>
          <a:xfrm>
            <a:off x="8553157" y="2500532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Marjinal Faydası nedir</a:t>
            </a:r>
          </a:p>
        </p:txBody>
      </p:sp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4CA82AF-0D96-4D8A-BB83-884191D0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0E16BB6-6F4E-4858-9339-BB39DB45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A23211C-34AB-46E9-8001-2BE18E5413D2}"/>
              </a:ext>
            </a:extLst>
          </p:cNvPr>
          <p:cNvSpPr txBox="1"/>
          <p:nvPr/>
        </p:nvSpPr>
        <p:spPr>
          <a:xfrm flipH="1">
            <a:off x="692833" y="1083212"/>
            <a:ext cx="2704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 bilimi süreçlerinin iş dünyasında ele alınış şeklini ifade etmektedir.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14335359-36EC-4FFB-AB2F-4416736DB066}"/>
              </a:ext>
            </a:extLst>
          </p:cNvPr>
          <p:cNvSpPr txBox="1"/>
          <p:nvPr/>
        </p:nvSpPr>
        <p:spPr>
          <a:xfrm>
            <a:off x="6935373" y="1083212"/>
            <a:ext cx="2504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Cross </a:t>
            </a:r>
            <a:r>
              <a:rPr lang="tr-TR" dirty="0" err="1"/>
              <a:t>Industry</a:t>
            </a:r>
            <a:r>
              <a:rPr lang="tr-TR" dirty="0"/>
              <a:t> Standard</a:t>
            </a:r>
          </a:p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Data </a:t>
            </a:r>
            <a:r>
              <a:rPr lang="tr-TR" dirty="0" err="1"/>
              <a:t>Mining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6CED865-8929-4377-9645-3DF9B86F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F57309AF-0B65-40EA-A4DF-3D38D00D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D41CC86-58C9-4A4E-A069-259D3E6CA9F1}"/>
              </a:ext>
            </a:extLst>
          </p:cNvPr>
          <p:cNvSpPr txBox="1"/>
          <p:nvPr/>
        </p:nvSpPr>
        <p:spPr>
          <a:xfrm flipH="1">
            <a:off x="1860451" y="4442657"/>
            <a:ext cx="8516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"Eğer bir problemi çözmek için bir saatin varsa, 55 dakikayı problemi anlamaya, 5 dakikayı da çözüme ayırırım." Albert Einstein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7376FDB-5D9B-4707-A326-A732E637B5BC}"/>
              </a:ext>
            </a:extLst>
          </p:cNvPr>
          <p:cNvSpPr txBox="1"/>
          <p:nvPr/>
        </p:nvSpPr>
        <p:spPr>
          <a:xfrm>
            <a:off x="1860451" y="5326326"/>
            <a:ext cx="8403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"Bir problemi tam anlamıyla ifade etmek çözümün kendisini göstermesini sağlayacaktır."</a:t>
            </a:r>
          </a:p>
          <a:p>
            <a:r>
              <a:rPr lang="tr-TR" dirty="0"/>
              <a:t>Anonim</a:t>
            </a:r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1EC5E43-176E-414E-AC7B-C4ADDF30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A94B84B-5602-4A4D-8C99-56D27FE357EA}"/>
              </a:ext>
            </a:extLst>
          </p:cNvPr>
          <p:cNvSpPr txBox="1"/>
          <p:nvPr/>
        </p:nvSpPr>
        <p:spPr>
          <a:xfrm flipH="1">
            <a:off x="3548574" y="4881489"/>
            <a:ext cx="4213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Beklentiler aynı olacak şekilde yönetilmelidir. Projenin gerçek amacının dışında beklentiler olmamalıdır.</a:t>
            </a:r>
          </a:p>
        </p:txBody>
      </p:sp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FE116E3-1FF1-4146-AD59-FDB2478AC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8564CAE-D39D-4E76-A7AD-C40ED2881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BFC670E-8643-4B65-94DD-0CAD135DA719}"/>
              </a:ext>
            </a:extLst>
          </p:cNvPr>
          <p:cNvSpPr txBox="1"/>
          <p:nvPr/>
        </p:nvSpPr>
        <p:spPr>
          <a:xfrm>
            <a:off x="4329066" y="5345723"/>
            <a:ext cx="437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2-3 hafta, 1 ay gibi </a:t>
            </a:r>
            <a:r>
              <a:rPr lang="tr-TR" dirty="0" err="1"/>
              <a:t>research</a:t>
            </a:r>
            <a:r>
              <a:rPr lang="tr-TR" dirty="0"/>
              <a:t> zamanı tanınıyor.</a:t>
            </a:r>
          </a:p>
        </p:txBody>
      </p:sp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5E8872E-5640-4FFC-A952-24E24B28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940CED4-F124-4E6B-A114-3B2848F0B330}"/>
              </a:ext>
            </a:extLst>
          </p:cNvPr>
          <p:cNvSpPr txBox="1"/>
          <p:nvPr/>
        </p:nvSpPr>
        <p:spPr>
          <a:xfrm>
            <a:off x="4181281" y="5377262"/>
            <a:ext cx="7677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Veriyi anlamak ikiye ayrılır</a:t>
            </a:r>
          </a:p>
          <a:p>
            <a:r>
              <a:rPr lang="tr-TR" dirty="0"/>
              <a:t>	- </a:t>
            </a:r>
            <a:r>
              <a:rPr lang="tr-TR" dirty="0" err="1"/>
              <a:t>Verisetini</a:t>
            </a:r>
            <a:r>
              <a:rPr lang="tr-TR" dirty="0"/>
              <a:t> yapısal anlamda anlamak</a:t>
            </a:r>
          </a:p>
          <a:p>
            <a:r>
              <a:rPr lang="tr-TR" dirty="0"/>
              <a:t>	- Veriyi analitik anlamda anlamak : Giriş bölümünde yaptığımız değerlendirmeler otalama, meydan vb.</a:t>
            </a:r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C3E7AFC-2A52-4ABE-ABCA-97731CC1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FC397A2-83C6-4555-BD67-998AFCB90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7CB9D44-016B-49B6-9A75-2C65DF7AD0A4}"/>
              </a:ext>
            </a:extLst>
          </p:cNvPr>
          <p:cNvSpPr txBox="1"/>
          <p:nvPr/>
        </p:nvSpPr>
        <p:spPr>
          <a:xfrm>
            <a:off x="886265" y="4951827"/>
            <a:ext cx="36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Çalışanlar iş vermek, iş takibi yapmak</a:t>
            </a:r>
          </a:p>
          <a:p>
            <a:r>
              <a:rPr lang="tr-TR" dirty="0"/>
              <a:t>için kullanılan uygulama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0BC02A5-81DC-40F3-ACD5-9B43F0DBD5DF}"/>
              </a:ext>
            </a:extLst>
          </p:cNvPr>
          <p:cNvSpPr txBox="1"/>
          <p:nvPr/>
        </p:nvSpPr>
        <p:spPr>
          <a:xfrm>
            <a:off x="298162" y="787791"/>
            <a:ext cx="11349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Önemli olan Veri Odaklı Bir Problemi Çözmeyi anlayabilmek, bir probleme veri odaklı bir çözüm yaklaşımı geliştirebilmektir. Kullanılan araçlar bu işin bir parçasıdır. Mesele bu araçları ( Python, </a:t>
            </a:r>
            <a:r>
              <a:rPr lang="tr-TR" b="1" dirty="0" err="1"/>
              <a:t>big</a:t>
            </a:r>
            <a:r>
              <a:rPr lang="tr-TR" b="1" dirty="0"/>
              <a:t> data </a:t>
            </a:r>
            <a:r>
              <a:rPr lang="tr-TR" b="1" dirty="0" err="1"/>
              <a:t>vs</a:t>
            </a:r>
            <a:r>
              <a:rPr lang="tr-TR" b="1" dirty="0"/>
              <a:t> ) bilmek değildir.</a:t>
            </a:r>
          </a:p>
          <a:p>
            <a:endParaRPr lang="tr-TR" b="1" dirty="0"/>
          </a:p>
          <a:p>
            <a:r>
              <a:rPr lang="tr-TR" b="1" dirty="0"/>
              <a:t>Mesele</a:t>
            </a:r>
          </a:p>
          <a:p>
            <a:r>
              <a:rPr lang="tr-TR" b="1" dirty="0"/>
              <a:t>çözüm</a:t>
            </a:r>
          </a:p>
          <a:p>
            <a:r>
              <a:rPr lang="tr-TR" b="1" dirty="0"/>
              <a:t>geliştire-</a:t>
            </a:r>
          </a:p>
          <a:p>
            <a:r>
              <a:rPr lang="tr-TR" b="1" dirty="0"/>
              <a:t>bilmek-</a:t>
            </a:r>
          </a:p>
          <a:p>
            <a:r>
              <a:rPr lang="tr-TR" b="1" dirty="0"/>
              <a:t>tir.</a:t>
            </a:r>
          </a:p>
        </p:txBody>
      </p:sp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8A5E147-33ED-42F3-9935-0394DF8F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EAFE446-6F0B-4F67-9C70-CCA66105B65E}"/>
              </a:ext>
            </a:extLst>
          </p:cNvPr>
          <p:cNvSpPr txBox="1"/>
          <p:nvPr/>
        </p:nvSpPr>
        <p:spPr>
          <a:xfrm>
            <a:off x="1854614" y="5397910"/>
            <a:ext cx="8482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Tablolar hangi iş için oluşturulmuş, değişkenlerin kullanım amacı nedir? Nasıl oluşmuştur.</a:t>
            </a:r>
          </a:p>
          <a:p>
            <a:r>
              <a:rPr lang="tr-TR" dirty="0"/>
              <a:t>Örneğin bir kayıt web sitesinde satın almadan sonra mı önce mi oluştu.</a:t>
            </a:r>
          </a:p>
        </p:txBody>
      </p:sp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4E41484-7A05-42D2-83F9-DB5A2411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AC752C4-2153-4ACE-B4E2-FEC2D431D87A}"/>
              </a:ext>
            </a:extLst>
          </p:cNvPr>
          <p:cNvSpPr txBox="1"/>
          <p:nvPr/>
        </p:nvSpPr>
        <p:spPr>
          <a:xfrm>
            <a:off x="1725561" y="4645742"/>
            <a:ext cx="819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Verinin hangi parçası ne zaman oluşuyor. Veri oluşana kadar hangi aşamalardan geçti?</a:t>
            </a:r>
          </a:p>
        </p:txBody>
      </p:sp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23A3854-0AD0-41CC-9431-CDEC803D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353CBED-E6C2-461E-B0B8-D126E49C5568}"/>
              </a:ext>
            </a:extLst>
          </p:cNvPr>
          <p:cNvSpPr txBox="1"/>
          <p:nvPr/>
        </p:nvSpPr>
        <p:spPr>
          <a:xfrm>
            <a:off x="3217840" y="4925962"/>
            <a:ext cx="575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 bilimi projesine karar verme aşamasında gerçekleştirilir.</a:t>
            </a:r>
          </a:p>
        </p:txBody>
      </p:sp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48E0E2B-2625-4DDE-8395-07485200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3FF1F29-9C44-476A-AD22-ECDE8ABBCA13}"/>
              </a:ext>
            </a:extLst>
          </p:cNvPr>
          <p:cNvSpPr txBox="1"/>
          <p:nvPr/>
        </p:nvSpPr>
        <p:spPr>
          <a:xfrm>
            <a:off x="1339645" y="5512040"/>
            <a:ext cx="9512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Değişkenlerin özet istatistikleri, keşifçi veri analizi, veri görselleştirme, değişkenlerin </a:t>
            </a:r>
            <a:r>
              <a:rPr lang="tr-TR" dirty="0" err="1"/>
              <a:t>betimsel</a:t>
            </a:r>
            <a:r>
              <a:rPr lang="tr-TR" dirty="0"/>
              <a:t> istatistikleri, çaprazlamalar, </a:t>
            </a:r>
            <a:r>
              <a:rPr lang="tr-TR" dirty="0" err="1"/>
              <a:t>kırılımlar</a:t>
            </a:r>
            <a:r>
              <a:rPr lang="tr-TR" dirty="0"/>
              <a:t> neticesinde oluşan değişkenlerin </a:t>
            </a:r>
            <a:r>
              <a:rPr lang="tr-TR" dirty="0" err="1"/>
              <a:t>durmlarının</a:t>
            </a:r>
            <a:r>
              <a:rPr lang="tr-TR" dirty="0"/>
              <a:t> değerlendirilmesi vb. işlemler.</a:t>
            </a:r>
          </a:p>
        </p:txBody>
      </p:sp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04A4950-4D83-426B-A56A-C0ADB091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898C6AA-F9B8-4A03-988E-2F2AD305F3C8}"/>
              </a:ext>
            </a:extLst>
          </p:cNvPr>
          <p:cNvSpPr txBox="1"/>
          <p:nvPr/>
        </p:nvSpPr>
        <p:spPr>
          <a:xfrm flipH="1">
            <a:off x="4223824" y="858129"/>
            <a:ext cx="683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Eksik gözlemlerin, aykırı gözlemlerin, tutarsızlıkların tespit edilmesi</a:t>
            </a:r>
          </a:p>
          <a:p>
            <a:r>
              <a:rPr lang="tr-TR" dirty="0"/>
              <a:t>Çok değişkenli, tek değişkenli ver ön işleme işlemleri, değişken</a:t>
            </a:r>
          </a:p>
          <a:p>
            <a:endParaRPr lang="tr-TR" dirty="0"/>
          </a:p>
          <a:p>
            <a:r>
              <a:rPr lang="tr-TR" dirty="0"/>
              <a:t>dönüşümleri, değişken standartlaştırma işlemleri</a:t>
            </a:r>
          </a:p>
        </p:txBody>
      </p:sp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AFDC405-894C-4259-BAC8-BD66D227C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C7177CE-53BE-4480-B852-CD8C6F866AC4}"/>
              </a:ext>
            </a:extLst>
          </p:cNvPr>
          <p:cNvSpPr txBox="1"/>
          <p:nvPr/>
        </p:nvSpPr>
        <p:spPr>
          <a:xfrm>
            <a:off x="5331655" y="3105833"/>
            <a:ext cx="620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Bağımsız değişkenlerin şiddetinin, yönünün ve etki miktarının tespit edilmesi</a:t>
            </a:r>
          </a:p>
        </p:txBody>
      </p:sp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C474583-0BB4-447A-AE99-E035A9FD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AD5F65E-8666-48F2-BC0D-FD0BECEE9FF7}"/>
              </a:ext>
            </a:extLst>
          </p:cNvPr>
          <p:cNvSpPr txBox="1"/>
          <p:nvPr/>
        </p:nvSpPr>
        <p:spPr>
          <a:xfrm>
            <a:off x="5190978" y="4712677"/>
            <a:ext cx="585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Regresyon da ; Hata kareleri ortalaması karekökü</a:t>
            </a:r>
          </a:p>
          <a:p>
            <a:r>
              <a:rPr lang="tr-TR" dirty="0"/>
              <a:t>Sınıflandırma da ; Doğru sınıflandırma oranı – </a:t>
            </a:r>
            <a:r>
              <a:rPr lang="tr-TR" dirty="0" err="1"/>
              <a:t>accuracy</a:t>
            </a:r>
            <a:r>
              <a:rPr lang="tr-TR" dirty="0"/>
              <a:t> </a:t>
            </a:r>
            <a:r>
              <a:rPr lang="tr-TR" dirty="0" err="1"/>
              <a:t>score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0B37C60-B034-4A3A-82EC-DA65B3AA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07FEF6C-B338-46BE-945A-25268321A411}"/>
              </a:ext>
            </a:extLst>
          </p:cNvPr>
          <p:cNvSpPr txBox="1"/>
          <p:nvPr/>
        </p:nvSpPr>
        <p:spPr>
          <a:xfrm>
            <a:off x="1645920" y="116761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tr-TR" b="1" dirty="0"/>
              <a:t>ÖRNEK </a:t>
            </a:r>
          </a:p>
        </p:txBody>
      </p:sp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7758551A-26F9-41A7-A73B-2191F9257167}"/>
              </a:ext>
            </a:extLst>
          </p:cNvPr>
          <p:cNvSpPr txBox="1"/>
          <p:nvPr/>
        </p:nvSpPr>
        <p:spPr>
          <a:xfrm>
            <a:off x="1181686" y="928468"/>
            <a:ext cx="101287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Projenin başlangıcında "Bu projeyi-modeli kim kullanacak" sorusunun cevabıdır.</a:t>
            </a:r>
          </a:p>
          <a:p>
            <a:r>
              <a:rPr lang="tr-TR" dirty="0"/>
              <a:t>Son kullanıcı olabilir, böyle bir durumda yazılım geliştiricilerin anlayacağı bir format basmak gerekir. Buda </a:t>
            </a:r>
            <a:r>
              <a:rPr lang="tr-TR" dirty="0" err="1"/>
              <a:t>sql</a:t>
            </a:r>
            <a:r>
              <a:rPr lang="tr-TR" dirty="0"/>
              <a:t> tablosu oluşturmaktır.</a:t>
            </a:r>
          </a:p>
          <a:p>
            <a:endParaRPr lang="tr-TR" dirty="0"/>
          </a:p>
          <a:p>
            <a:r>
              <a:rPr lang="tr-TR" dirty="0" err="1"/>
              <a:t>Arayüz</a:t>
            </a:r>
            <a:r>
              <a:rPr lang="tr-TR" dirty="0"/>
              <a:t> sağlanabilir.</a:t>
            </a:r>
          </a:p>
          <a:p>
            <a:endParaRPr lang="tr-TR" dirty="0"/>
          </a:p>
          <a:p>
            <a:r>
              <a:rPr lang="tr-TR" dirty="0"/>
              <a:t>Excel tablosu oluşturulabilir</a:t>
            </a:r>
          </a:p>
          <a:p>
            <a:endParaRPr lang="tr-TR" dirty="0"/>
          </a:p>
          <a:p>
            <a:r>
              <a:rPr lang="tr-TR" b="1" dirty="0"/>
              <a:t>Yapılan sorgu ve tahmin işlemlerinde, her işlem için örneğin 0.50 TL ücret alarak şirkete bir gelir sağlanmış olur. Böylece veri odaklı KULLANICI MEMNUNİYETİ ve  GELİR ARTTIRMA işlemi gerçekleştirmiş oluruz.</a:t>
            </a:r>
          </a:p>
        </p:txBody>
      </p:sp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93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E457B3B-95AD-4304-89D1-CA644DC5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F422AAD-C9A8-4101-86A3-457B840C2D8E}"/>
              </a:ext>
            </a:extLst>
          </p:cNvPr>
          <p:cNvSpPr txBox="1"/>
          <p:nvPr/>
        </p:nvSpPr>
        <p:spPr>
          <a:xfrm flipH="1">
            <a:off x="6096000" y="1899138"/>
            <a:ext cx="230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 Şirketlerin Amaçları )</a:t>
            </a:r>
          </a:p>
        </p:txBody>
      </p:sp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FCAC8F4-637A-4CA3-BE08-610FFA89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5C2D9FB-70A7-499B-9C6F-6122D876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FE92104-2441-445F-811B-3E9F0B646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B584AE6-167D-4651-BE84-D73A33319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45C67D9-0FAD-4751-A4EB-61429676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E373F01-BD6E-462D-9FA0-C7B5ECE6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8E0E55D-A65E-47F7-980F-B250AB29EC80}"/>
              </a:ext>
            </a:extLst>
          </p:cNvPr>
          <p:cNvSpPr txBox="1"/>
          <p:nvPr/>
        </p:nvSpPr>
        <p:spPr>
          <a:xfrm>
            <a:off x="647114" y="970670"/>
            <a:ext cx="2458878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tr-TR" b="1" dirty="0"/>
              <a:t>Amaç</a:t>
            </a:r>
            <a:r>
              <a:rPr lang="tr-TR" dirty="0"/>
              <a:t> : Gelir arttırmak</a:t>
            </a:r>
          </a:p>
          <a:p>
            <a:r>
              <a:rPr lang="tr-TR" dirty="0"/>
              <a:t>Stratejik bir  karar almak</a:t>
            </a:r>
          </a:p>
          <a:p>
            <a:r>
              <a:rPr lang="tr-TR" dirty="0"/>
              <a:t>Bütçe yönetimi</a:t>
            </a:r>
          </a:p>
          <a:p>
            <a:r>
              <a:rPr lang="tr-TR" dirty="0"/>
              <a:t>İnsan yönetimi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D7EE1C7-2E3E-46A9-813C-9904242886CC}"/>
              </a:ext>
            </a:extLst>
          </p:cNvPr>
          <p:cNvSpPr txBox="1"/>
          <p:nvPr/>
        </p:nvSpPr>
        <p:spPr>
          <a:xfrm>
            <a:off x="647114" y="2539831"/>
            <a:ext cx="3595408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tr-TR" b="1" dirty="0"/>
              <a:t>İş Problemi:</a:t>
            </a:r>
          </a:p>
          <a:p>
            <a:r>
              <a:rPr lang="tr-TR" b="1" dirty="0"/>
              <a:t>Hedefleri doğru verememe</a:t>
            </a:r>
          </a:p>
          <a:p>
            <a:r>
              <a:rPr lang="tr-TR" dirty="0"/>
              <a:t>Bazı kararlar için dayanak bulamama</a:t>
            </a:r>
          </a:p>
          <a:p>
            <a:r>
              <a:rPr lang="tr-TR" dirty="0"/>
              <a:t>Gelir arttıramamak 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1DF66A67-BC34-446D-886E-715F1C39A409}"/>
              </a:ext>
            </a:extLst>
          </p:cNvPr>
          <p:cNvSpPr txBox="1"/>
          <p:nvPr/>
        </p:nvSpPr>
        <p:spPr>
          <a:xfrm flipH="1">
            <a:off x="6798210" y="970670"/>
            <a:ext cx="5103057" cy="286232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b="1" dirty="0"/>
              <a:t>Yaklaşım : ( Çözüm önerisi )</a:t>
            </a:r>
          </a:p>
          <a:p>
            <a:r>
              <a:rPr lang="tr-TR" dirty="0"/>
              <a:t>Hedefleri doğru veremiyorsan bir adım önde olman gerekir.</a:t>
            </a:r>
          </a:p>
          <a:p>
            <a:r>
              <a:rPr lang="tr-TR" dirty="0"/>
              <a:t>Eğer gelir ve satışlarla ilgili bir tahmin yaparsan örneğin bu ay bu kategorilerde bu ürünlerde böyle para kazanacağım, müşteriler benden şöyle taleplerde bulunacak gibi </a:t>
            </a:r>
            <a:r>
              <a:rPr lang="tr-TR" dirty="0" err="1"/>
              <a:t>prediktif</a:t>
            </a:r>
            <a:r>
              <a:rPr lang="tr-TR" dirty="0"/>
              <a:t> analiz yöntemiyle bir makine öğrenmesi algoritması kullanarak bir adım önde olursan e bu durumda hedeflerini daha rasyonel verirsin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471EA5E0-6441-49A8-AA7E-9654E8597938}"/>
              </a:ext>
            </a:extLst>
          </p:cNvPr>
          <p:cNvSpPr txBox="1"/>
          <p:nvPr/>
        </p:nvSpPr>
        <p:spPr>
          <a:xfrm>
            <a:off x="647114" y="4108992"/>
            <a:ext cx="3686778" cy="64633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tr-TR" dirty="0"/>
              <a:t>Yaklaşıma uygun bir algoritma modeli</a:t>
            </a:r>
          </a:p>
          <a:p>
            <a:r>
              <a:rPr lang="tr-TR" dirty="0"/>
              <a:t>seçilir ve uygulanır.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94A0757-B848-46A0-A083-7A4716B13BA6}"/>
              </a:ext>
            </a:extLst>
          </p:cNvPr>
          <p:cNvSpPr txBox="1"/>
          <p:nvPr/>
        </p:nvSpPr>
        <p:spPr>
          <a:xfrm flipH="1">
            <a:off x="2490503" y="5170821"/>
            <a:ext cx="7339819" cy="120032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tr-TR" dirty="0"/>
              <a:t>Çözüm:</a:t>
            </a:r>
          </a:p>
          <a:p>
            <a:r>
              <a:rPr lang="tr-TR" dirty="0"/>
              <a:t>Gelir-tahmin modeli, satış-tahmin modeli oluşturulduğunda hem bütçe yönetimi, hem hedef dağıtımı, hem stratejik kararlar alma gibi ihtiyaçlarımız karşılanabilir.</a:t>
            </a:r>
          </a:p>
        </p:txBody>
      </p:sp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484</Words>
  <Application>Microsoft Office PowerPoint</Application>
  <PresentationFormat>Geniş ekran</PresentationFormat>
  <Paragraphs>59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24</cp:revision>
  <dcterms:created xsi:type="dcterms:W3CDTF">2020-08-31T17:42:26Z</dcterms:created>
  <dcterms:modified xsi:type="dcterms:W3CDTF">2020-11-04T07:14:28Z</dcterms:modified>
</cp:coreProperties>
</file>